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A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12DF-28E9-434C-8CBB-2838CFC2FE83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E85-D3CD-4EA8-8311-FFBFDC390BA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lgBJfVJohc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3.png"/><Relationship Id="rId4" Type="http://schemas.openxmlformats.org/officeDocument/2006/relationships/hyperlink" Target="https://youtu.be/-8luVx7caT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ZtjiFa2-4Y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85852" y="1785926"/>
            <a:ext cx="7087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REGOLA SULL’ USO </a:t>
            </a:r>
            <a:r>
              <a:rPr lang="it-IT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37757" y="2967335"/>
            <a:ext cx="14109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endParaRPr lang="it-IT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1999" y="2967335"/>
            <a:ext cx="19893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</a:t>
            </a:r>
            <a:endParaRPr lang="it-IT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71934" y="3357562"/>
            <a:ext cx="52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O</a:t>
            </a:r>
            <a:endParaRPr lang="it-IT" sz="4000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1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8794" y="571480"/>
            <a:ext cx="5759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 + </a:t>
            </a:r>
            <a:r>
              <a:rPr lang="it-IT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CONSONANTE</a:t>
            </a:r>
            <a:endParaRPr lang="it-IT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 flipH="1">
            <a:off x="785786" y="2000240"/>
            <a:ext cx="238703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CU</a:t>
            </a:r>
            <a:r>
              <a:rPr lang="it-IT" sz="4800" u="sng" dirty="0" smtClean="0">
                <a:solidFill>
                  <a:srgbClr val="FF0000"/>
                </a:solidFill>
              </a:rPr>
              <a:t>S</a:t>
            </a:r>
            <a:r>
              <a:rPr lang="it-IT" sz="4000" dirty="0" smtClean="0"/>
              <a:t>CINO</a:t>
            </a:r>
            <a:endParaRPr lang="it-IT" sz="4000" dirty="0"/>
          </a:p>
        </p:txBody>
      </p:sp>
      <p:pic>
        <p:nvPicPr>
          <p:cNvPr id="4" name="Immagine 3" descr="CUSC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43050"/>
            <a:ext cx="1928818" cy="164307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00100" y="4214818"/>
            <a:ext cx="187423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CU</a:t>
            </a:r>
            <a:r>
              <a:rPr lang="it-IT" sz="4800" u="sng" dirty="0" smtClean="0">
                <a:solidFill>
                  <a:srgbClr val="FF0000"/>
                </a:solidFill>
              </a:rPr>
              <a:t>C</a:t>
            </a:r>
            <a:r>
              <a:rPr lang="it-IT" sz="4000" dirty="0" smtClean="0"/>
              <a:t>INA</a:t>
            </a:r>
            <a:endParaRPr lang="it-IT" sz="4000" dirty="0"/>
          </a:p>
        </p:txBody>
      </p:sp>
      <p:pic>
        <p:nvPicPr>
          <p:cNvPr id="6" name="Immagine 5" descr="CUC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429000"/>
            <a:ext cx="1985960" cy="165496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14414" y="5715016"/>
            <a:ext cx="146226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CU</a:t>
            </a:r>
            <a:r>
              <a:rPr lang="it-IT" sz="4800" u="sng" dirty="0" smtClean="0">
                <a:solidFill>
                  <a:srgbClr val="FF0000"/>
                </a:solidFill>
              </a:rPr>
              <a:t>B</a:t>
            </a:r>
            <a:r>
              <a:rPr lang="it-IT" sz="4000" dirty="0" smtClean="0"/>
              <a:t>O</a:t>
            </a:r>
            <a:endParaRPr lang="it-IT" sz="4000" dirty="0"/>
          </a:p>
        </p:txBody>
      </p:sp>
      <p:pic>
        <p:nvPicPr>
          <p:cNvPr id="9" name="Immagine 8" descr="cubo-di-rub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5357822"/>
            <a:ext cx="1500178" cy="1500178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81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71736" y="500042"/>
            <a:ext cx="4052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 + </a:t>
            </a:r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VOCALE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14348" y="2214554"/>
            <a:ext cx="2143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92D050"/>
                </a:solidFill>
              </a:rPr>
              <a:t>QU</a:t>
            </a:r>
            <a:r>
              <a:rPr lang="it-IT" sz="4800" u="sng" dirty="0" smtClean="0">
                <a:solidFill>
                  <a:srgbClr val="92D050"/>
                </a:solidFill>
              </a:rPr>
              <a:t>A</a:t>
            </a:r>
            <a:r>
              <a:rPr lang="it-IT" sz="4000" dirty="0" smtClean="0"/>
              <a:t>DRO</a:t>
            </a:r>
            <a:endParaRPr lang="it-IT" sz="4000" dirty="0"/>
          </a:p>
        </p:txBody>
      </p:sp>
      <p:pic>
        <p:nvPicPr>
          <p:cNvPr id="4" name="Immagine 3" descr="IMG_1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714488"/>
            <a:ext cx="2357454" cy="176809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0034" y="4071942"/>
            <a:ext cx="2431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A</a:t>
            </a:r>
            <a:r>
              <a:rPr lang="it-IT" sz="4000" dirty="0" smtClean="0">
                <a:solidFill>
                  <a:srgbClr val="92D050"/>
                </a:solidFill>
              </a:rPr>
              <a:t>QU</a:t>
            </a:r>
            <a:r>
              <a:rPr lang="it-IT" sz="4800" u="sng" dirty="0" smtClean="0">
                <a:solidFill>
                  <a:srgbClr val="92D050"/>
                </a:solidFill>
              </a:rPr>
              <a:t>I</a:t>
            </a:r>
            <a:r>
              <a:rPr lang="it-IT" sz="4000" dirty="0" smtClean="0"/>
              <a:t>LONE</a:t>
            </a:r>
            <a:endParaRPr lang="it-IT" sz="4000" dirty="0"/>
          </a:p>
        </p:txBody>
      </p:sp>
      <p:pic>
        <p:nvPicPr>
          <p:cNvPr id="6" name="Immagine 5" descr="AQUIL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857628"/>
            <a:ext cx="1809750" cy="12096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2910" y="5429264"/>
            <a:ext cx="2134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92D050"/>
                </a:solidFill>
              </a:rPr>
              <a:t>QU</a:t>
            </a:r>
            <a:r>
              <a:rPr lang="it-IT" sz="4800" u="sng" dirty="0" smtClean="0">
                <a:solidFill>
                  <a:srgbClr val="92D050"/>
                </a:solidFill>
              </a:rPr>
              <a:t>E</a:t>
            </a:r>
            <a:r>
              <a:rPr lang="it-IT" sz="4000" dirty="0" smtClean="0"/>
              <a:t>RCIA</a:t>
            </a:r>
            <a:endParaRPr lang="it-IT" sz="4000" dirty="0"/>
          </a:p>
        </p:txBody>
      </p:sp>
      <p:pic>
        <p:nvPicPr>
          <p:cNvPr id="8" name="Immagine 7" descr="quercia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5344932"/>
            <a:ext cx="2000243" cy="1213156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7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71604" y="1142984"/>
            <a:ext cx="6167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ACQUA E DERIVATI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14546" y="207167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TANTO </a:t>
            </a:r>
            <a:r>
              <a:rPr lang="it-IT" dirty="0" err="1" smtClean="0"/>
              <a:t>TANTO</a:t>
            </a:r>
            <a:r>
              <a:rPr lang="it-IT" dirty="0" smtClean="0"/>
              <a:t> TEMPO FA, NEL MONDO DELLE LETTERE, LA PAROLA ACQUA SI SCRIVEVA COSI’: AQUA, MA, STANDO SEMPRE AL FREDDO E ALL’UMIDO, ERA SEMPRE AMMALATA: MAL </a:t>
            </a:r>
            <a:r>
              <a:rPr lang="it-IT" dirty="0" err="1" smtClean="0"/>
              <a:t>DI</a:t>
            </a:r>
            <a:r>
              <a:rPr lang="it-IT" dirty="0" smtClean="0"/>
              <a:t> TESTA, RAFFREDDORE, DOLORI </a:t>
            </a:r>
            <a:r>
              <a:rPr lang="it-IT" dirty="0" err="1" smtClean="0"/>
              <a:t>DI</a:t>
            </a:r>
            <a:r>
              <a:rPr lang="it-IT" dirty="0" smtClean="0"/>
              <a:t> TUTTE LE SUE </a:t>
            </a:r>
            <a:r>
              <a:rPr lang="it-IT" dirty="0" err="1" smtClean="0"/>
              <a:t>LETTERE…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ALLORA ANDO’ DA RE ALFABETO E GLI DISSE:- NON POSSO CONTINUARE COSI’! SONO SEMPRE BAGNATA, STARNUTISCO DALLA MATTINA ALLA SERA E DALLA SERA ALLA MATTINA;</a:t>
            </a:r>
            <a:br>
              <a:rPr lang="it-IT" dirty="0" smtClean="0"/>
            </a:br>
            <a:r>
              <a:rPr lang="it-IT" dirty="0" smtClean="0"/>
              <a:t>IL MAL </a:t>
            </a:r>
            <a:r>
              <a:rPr lang="it-IT" dirty="0" err="1" smtClean="0"/>
              <a:t>DI</a:t>
            </a:r>
            <a:r>
              <a:rPr lang="it-IT" dirty="0" smtClean="0"/>
              <a:t> TESTA NON </a:t>
            </a:r>
            <a:r>
              <a:rPr lang="it-IT" dirty="0" err="1" smtClean="0"/>
              <a:t>MI</a:t>
            </a:r>
            <a:r>
              <a:rPr lang="it-IT" dirty="0" smtClean="0"/>
              <a:t> PASSA MAI!</a:t>
            </a:r>
            <a:br>
              <a:rPr lang="it-IT" dirty="0" smtClean="0"/>
            </a:br>
            <a:r>
              <a:rPr lang="it-IT" dirty="0" smtClean="0"/>
              <a:t>-VA BENE – LE RISPOSE RE ALFABETO – DA OGGI TI DARO’ LA C </a:t>
            </a:r>
            <a:r>
              <a:rPr lang="it-IT" dirty="0" err="1" smtClean="0"/>
              <a:t>DI</a:t>
            </a:r>
            <a:r>
              <a:rPr lang="it-IT" dirty="0" smtClean="0"/>
              <a:t> COPERTA, COSI’ POTRAI STARE ALL’UMIDO FINCHE’ VORRAI E PIU’ NON TI AMMALERAI!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2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ROLE-CON-CQ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76350"/>
            <a:ext cx="5372100" cy="43053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10800000" flipV="1">
            <a:off x="500034" y="1571612"/>
            <a:ext cx="422493" cy="31700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ACQU</a:t>
            </a:r>
          </a:p>
          <a:p>
            <a:r>
              <a:rPr lang="it-IT" sz="2000" dirty="0" smtClean="0"/>
              <a:t>I</a:t>
            </a:r>
          </a:p>
          <a:p>
            <a:r>
              <a:rPr lang="it-IT" sz="2000" dirty="0" smtClean="0"/>
              <a:t>S</a:t>
            </a:r>
          </a:p>
          <a:p>
            <a:r>
              <a:rPr lang="it-IT" sz="2000" dirty="0" smtClean="0"/>
              <a:t>T</a:t>
            </a:r>
          </a:p>
          <a:p>
            <a:r>
              <a:rPr lang="it-IT" sz="2000" dirty="0" smtClean="0"/>
              <a:t>A</a:t>
            </a:r>
          </a:p>
          <a:p>
            <a:r>
              <a:rPr lang="it-IT" sz="2000" dirty="0" smtClean="0"/>
              <a:t>R</a:t>
            </a:r>
          </a:p>
          <a:p>
            <a:r>
              <a:rPr lang="it-IT" sz="2000" dirty="0" smtClean="0"/>
              <a:t>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143108" y="571480"/>
            <a:ext cx="128588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ACQUAIO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43372" y="857232"/>
            <a:ext cx="178595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ACQUITRINO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flipH="1">
            <a:off x="6685556" y="642918"/>
            <a:ext cx="16012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ACQUERELLI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43768" y="6000768"/>
            <a:ext cx="17569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ACQUOLINA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2910" y="6215082"/>
            <a:ext cx="1494063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ACQUAZZONE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28926" y="5857892"/>
            <a:ext cx="151464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ACQUEDOTTO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14942" y="6215082"/>
            <a:ext cx="12034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ACQUARIO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14282" y="285728"/>
            <a:ext cx="1251433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ACQUA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 rot="10800000" flipV="1">
            <a:off x="7643834" y="1582624"/>
            <a:ext cx="422493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SUBACQUEO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428604"/>
            <a:ext cx="5929355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700" b="1" i="0" u="none" strike="noStrike" cap="none" normalizeH="0" baseline="0" dirty="0" smtClean="0">
              <a:ln>
                <a:noFill/>
              </a:ln>
              <a:solidFill>
                <a:srgbClr val="684D3C"/>
              </a:solidFill>
              <a:effectLst/>
              <a:latin typeface="&amp;quo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700" b="1" dirty="0" smtClean="0">
              <a:solidFill>
                <a:srgbClr val="684D3C"/>
              </a:solidFill>
              <a:latin typeface="&amp;quo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LA FAMIGLIA ACQUA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NONNA ACQUA HA SEI NIPOTI,</a:t>
            </a:r>
            <a:b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</a:b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A TUTTI CERTO MOLTO NOTI.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C’È ACQUARIO PAZZERELLO,</a:t>
            </a:r>
            <a:b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</a:b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PRENDE PESCI, QUESTO E QUELLO.</a:t>
            </a:r>
            <a:b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</a:b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POI SI VEDE ACQUERELLO,</a:t>
            </a:r>
            <a:b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</a:b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CHE DIPINGE ED </a:t>
            </a:r>
            <a:r>
              <a:rPr lang="it-IT" sz="2400" dirty="0" smtClean="0">
                <a:solidFill>
                  <a:srgbClr val="684D3C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MOLTO BELLO.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ACQUEDOTTO VA CON CALMA</a:t>
            </a:r>
            <a:b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</a:b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E PORTA 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ACQUA IN OGNI CASA,</a:t>
            </a:r>
            <a:b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</a:b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MENTRE ACQUAIO STA IN CUCINA</a:t>
            </a:r>
            <a:b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</a:b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E LAVA I PIATTI SERA E MATTINA.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ACQUAZZONE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SPAVENTOSO,</a:t>
            </a:r>
            <a:b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</a:b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QUANDO SCOPPIA IMPETUOSO.</a:t>
            </a:r>
            <a:b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</a:b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LA PI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Ù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BELLA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ACQUOLINA,</a:t>
            </a:r>
            <a:b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</a:b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CHE NON RESISTE AI DOLCI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UNA VETRINA</a:t>
            </a:r>
            <a:r>
              <a:rPr kumimoji="0" lang="it-IT" sz="1700" b="0" i="0" u="none" strike="noStrike" cap="none" normalizeH="0" baseline="0" dirty="0" smtClean="0">
                <a:ln>
                  <a:noFill/>
                </a:ln>
                <a:solidFill>
                  <a:srgbClr val="684D3C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357950" y="6400800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https://youtu.be/AlgBJfVJohc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https://youtu.be/-8luVx7caTk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mela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music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ROLE CAPRICCI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285860"/>
            <a:ext cx="5372100" cy="43434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5720" y="714356"/>
            <a:ext cx="119776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SCUOLA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28860" y="500042"/>
            <a:ext cx="102944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CUOIO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5357818" y="571480"/>
            <a:ext cx="106631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2400" dirty="0" smtClean="0"/>
              <a:t>CUORE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3786182" y="214290"/>
            <a:ext cx="129707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prstClr val="black"/>
                </a:solidFill>
              </a:rPr>
              <a:t>CUOCO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7143768" y="500042"/>
            <a:ext cx="150047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sz="2400" dirty="0" smtClean="0"/>
              <a:t>SCUOTERE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6929454" y="6000768"/>
            <a:ext cx="1832809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it-IT" sz="2400" dirty="0" smtClean="0"/>
              <a:t>PERCUOTERE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4857752" y="6072206"/>
            <a:ext cx="13722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2400" dirty="0" smtClean="0"/>
              <a:t>CIRCUITO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2500298" y="6072206"/>
            <a:ext cx="221457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dirty="0" smtClean="0"/>
              <a:t>EVACUAZIONE</a:t>
            </a:r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214282" y="6143644"/>
            <a:ext cx="174413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2400" dirty="0" smtClean="0"/>
              <a:t>RISCUOTERE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357158" y="4929198"/>
            <a:ext cx="142699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sz="2400" dirty="0" smtClean="0"/>
              <a:t>INNOCUO</a:t>
            </a:r>
            <a:endParaRPr lang="it-IT" sz="2400" dirty="0"/>
          </a:p>
        </p:txBody>
      </p:sp>
      <p:sp>
        <p:nvSpPr>
          <p:cNvPr id="13" name="Rettangolo 12"/>
          <p:cNvSpPr/>
          <p:nvPr/>
        </p:nvSpPr>
        <p:spPr>
          <a:xfrm>
            <a:off x="7311191" y="4714884"/>
            <a:ext cx="149047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2400" dirty="0" smtClean="0"/>
              <a:t>TACCUINO</a:t>
            </a:r>
            <a:endParaRPr lang="it-IT" sz="2400" dirty="0"/>
          </a:p>
        </p:txBody>
      </p:sp>
      <p:sp>
        <p:nvSpPr>
          <p:cNvPr id="14" name="Rettangolo 13"/>
          <p:cNvSpPr/>
          <p:nvPr/>
        </p:nvSpPr>
        <p:spPr>
          <a:xfrm>
            <a:off x="7311191" y="2928934"/>
            <a:ext cx="1379993" cy="461665"/>
          </a:xfrm>
          <a:prstGeom prst="rect">
            <a:avLst/>
          </a:prstGeom>
          <a:solidFill>
            <a:srgbClr val="D4CA4C"/>
          </a:solidFill>
        </p:spPr>
        <p:txBody>
          <a:bodyPr wrap="none">
            <a:spAutoFit/>
          </a:bodyPr>
          <a:lstStyle/>
          <a:p>
            <a:r>
              <a:rPr lang="it-IT" sz="2400" dirty="0" smtClean="0"/>
              <a:t>ARCUATO</a:t>
            </a:r>
            <a:endParaRPr lang="it-IT" sz="2400" dirty="0"/>
          </a:p>
        </p:txBody>
      </p:sp>
      <p:sp>
        <p:nvSpPr>
          <p:cNvPr id="15" name="Rettangolo 14"/>
          <p:cNvSpPr/>
          <p:nvPr/>
        </p:nvSpPr>
        <p:spPr>
          <a:xfrm>
            <a:off x="0" y="3143248"/>
            <a:ext cx="138050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2400" dirty="0" smtClean="0"/>
              <a:t>CUOCERE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85720" y="857232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43108" y="1857364"/>
            <a:ext cx="48577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CHE ACCENDE UN BEL FUOCO.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C’È CUOIO, UN  INDIANONE 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CHE FA LO STREGONE.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C’È SCUOLA,L’INDIANA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CHE TESSE LA LANA.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CONOSCI LA TRIBÙ DEGLI INDIANI CU-CU?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SCRIVI CON LA Q RIDE TUTTA LA TRIBÙ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43108" y="1142984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 TRIBÙ DEGLI INDIANI CU-CU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CONOSCI LA TRIBÙ DEGLI INDIANI CU-CU?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C’È L’INDIANO CUORE 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CHE RACCOGLIE LE MORE.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C’È L’INDIANO CUOCO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284948" y="6488668"/>
            <a:ext cx="2859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3"/>
              </a:rPr>
              <a:t>https://youtu.be/vZtjiFa2-4Y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184</Words>
  <Application>Microsoft Office PowerPoint</Application>
  <PresentationFormat>Presentazione su schermo (4:3)</PresentationFormat>
  <Paragraphs>75</Paragraphs>
  <Slides>8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Eva</dc:creator>
  <cp:lastModifiedBy>Eva</cp:lastModifiedBy>
  <cp:revision>28</cp:revision>
  <dcterms:created xsi:type="dcterms:W3CDTF">2020-04-20T20:54:39Z</dcterms:created>
  <dcterms:modified xsi:type="dcterms:W3CDTF">2020-04-29T12:59:27Z</dcterms:modified>
</cp:coreProperties>
</file>